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9144000" cy="5143500"/>
  <p:notesSz cx="5143500" cy="9144000"/>
  <p:embeddedFontLst>
    <p:embeddedFont>
      <p:font typeface="Work Sans"/>
      <p:boldItalic r:id="rId27"/>
      <p:regular r:id="rId28"/>
      <p:italic r:id="rId29"/>
      <p:bold r:id="rId30"/>
    </p:embeddedFont>
    <p:embeddedFont>
      <p:font typeface="Cousine"/>
      <p:boldItalic r:id="rId31"/>
      <p:regular r:id="rId32"/>
      <p:italic r:id="rId33"/>
      <p:bold r:id="rId3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WorkSans-boldItalic.fntdata"/><Relationship Id="rId28" Type="http://schemas.openxmlformats.org/officeDocument/2006/relationships/font" Target="fonts/WorkSans-regular.fntdata"/><Relationship Id="rId29" Type="http://schemas.openxmlformats.org/officeDocument/2006/relationships/font" Target="fonts/WorkSans-italic.fntdata"/><Relationship Id="rId30" Type="http://schemas.openxmlformats.org/officeDocument/2006/relationships/font" Target="fonts/WorkSans-bold.fntdata"/><Relationship Id="rId31" Type="http://schemas.openxmlformats.org/officeDocument/2006/relationships/font" Target="fonts/Cousine-boldItalic.fntdata"/><Relationship Id="rId32" Type="http://schemas.openxmlformats.org/officeDocument/2006/relationships/font" Target="fonts/Cousine-regular.fntdata"/><Relationship Id="rId33" Type="http://schemas.openxmlformats.org/officeDocument/2006/relationships/font" Target="fonts/Cousine-italic.fntdata"/><Relationship Id="rId34" Type="http://schemas.openxmlformats.org/officeDocument/2006/relationships/font" Target="fonts/Cousine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15134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1000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15134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null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2.png"/><Relationship Id="rId4" Type="http://schemas.openxmlformats.org/officeDocument/2006/relationships/image" Target="../media/image-13-2.png"/><Relationship Id="rId5" Type="http://schemas.openxmlformats.org/officeDocument/2006/relationships/image" Target="../media/image-13-5.png"/><Relationship Id="rId6" Type="http://schemas.openxmlformats.org/officeDocument/2006/relationships/image" Target="../media/image-13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ogetherautism.org" TargetMode="External"/><Relationship Id="rId6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18-1.png"/><Relationship Id="rId3" Type="http://schemas.openxmlformats.org/officeDocument/2006/relationships/image" Target="../media/image-18-2.png"/><Relationship Id="rId4" Type="http://schemas.openxmlformats.org/officeDocument/2006/relationships/image" Target="../media/image-18-3.png"/><Relationship Id="rId5" Type="http://schemas.openxmlformats.org/officeDocument/2006/relationships/image" Target="../media/image-18-4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mbrace-autism.com/eda-qa/#results" TargetMode="External"/><Relationship Id="rId3" Type="http://schemas.openxmlformats.org/officeDocument/2006/relationships/hyperlink" Target="https://embrace-autism.com/" TargetMode="External"/><Relationship Id="rId4" Type="http://schemas.openxmlformats.org/officeDocument/2006/relationships/hyperlink" Target="https://www.kaggle.com/code/muhammadshahrayar/autistic-patients-eda-classification-using-ann/notebook" TargetMode="External"/><Relationship Id="rId5" Type="http://schemas.openxmlformats.org/officeDocument/2006/relationships/hyperlink" Target="https://www.spectrumnews.org/news/pathological-demand-avoidance-in-autism-explained/" TargetMode="External"/><Relationship Id="rId6" Type="http://schemas.openxmlformats.org/officeDocument/2006/relationships/hyperlink" Target="https://www.southlanarkshire.gov.uk/download/downloads/id/14113/understanding_extreme_demand_avoidance_eda_as_a_profile_of_the_autism_spectrum.pdf" TargetMode="External"/><Relationship Id="rId10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19-1.png"/><Relationship Id="rId7" Type="http://schemas.openxmlformats.org/officeDocument/2006/relationships/image" Target="../media/image-19-2.png"/><Relationship Id="rId8" Type="http://schemas.openxmlformats.org/officeDocument/2006/relationships/image" Target="../media/image-19-3.png"/><Relationship Id="rId9" Type="http://schemas.openxmlformats.org/officeDocument/2006/relationships/image" Target="../media/image-19-4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57750397_Development_of_the_&amp;#39;Extreme_Demand_Avoidance_Questionnaire&amp;#39;_EDA-Q_Preliminary_observations_on_a_trait_measure_for_Pathological_Demand_Avoidance" TargetMode="External"/><Relationship Id="rId7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image" Target="../media/image-6-3.png"/><Relationship Id="rId5" Type="http://schemas.openxmlformats.org/officeDocument/2006/relationships/image" Target="../media/image-6-4.png"/><Relationship Id="rId6" Type="http://schemas.openxmlformats.org/officeDocument/2006/relationships/image" Target="../media/image-6-5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ce5cee5-2294-4ace-aa52-14b9ef8bf8a7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f1eda57-fbef-4965-b995-90e3b07e3753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15678" y="687555"/>
            <a:ext cx="3657600" cy="2055731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4fd26a1a-6755-4530-8e97-5e320adbf326">    </p:cNvPr>
          <p:cNvPicPr>
            <a:picLocks noChangeAspect="1"/>
          </p:cNvPicPr>
          <p:nvPr/>
        </p:nvPicPr>
        <p:blipFill>
          <a:blip r:embed="rId2"/>
          <a:srcRect l="0" r="0" t="5905" b="5905"/>
          <a:stretch/>
        </p:blipFill>
        <p:spPr>
          <a:xfrm>
            <a:off x="5524693" y="708348"/>
            <a:ext cx="2988624" cy="39534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66725" y="1791473"/>
            <a:ext cx="4798999" cy="1571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6188"/>
              </a:lnSpc>
            </a:pPr>
            <a:r>
              <a:rPr lang="en-US" sz="56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EDA-Autistic Patients</a:t>
            </a:r>
            <a:endParaRPr lang="en-US" sz="5625" dirty="0"/>
          </a:p>
        </p:txBody>
      </p:sp>
      <p:sp>
        <p:nvSpPr>
          <p:cNvPr id="6" name="Text 1"/>
          <p:cNvSpPr/>
          <p:nvPr/>
        </p:nvSpPr>
        <p:spPr>
          <a:xfrm>
            <a:off x="713743" y="3615158"/>
            <a:ext cx="4762429" cy="14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PATHOLOGICAL DEMAND AVOIDANCE (PDA)</a:t>
            </a:r>
            <a:endParaRPr lang="en-US" sz="1050" dirty="0"/>
          </a:p>
        </p:txBody>
      </p:sp>
      <p:pic>
        <p:nvPicPr>
          <p:cNvPr id="7" name="Image 2" descr="https://pitch-assets-ccb95893-de3f-4266-973c-20049231b248.s3.eu-west-1.amazonaws.com/6ef0f462-d660-4225-9e3c-9c6bb518b36c?pitch-bytes=39455&amp;pitch-content-type=image%2Fjpeg">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9350" r="9350" t="21100" b="28063"/>
          <a:stretch/>
        </p:blipFill>
        <p:spPr>
          <a:xfrm>
            <a:off x="711430" y="712569"/>
            <a:ext cx="904681" cy="565696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30000"/>
              </a:srgbClr>
            </a:outerShdw>
          </a:effectLst>
        </p:spPr>
      </p:pic>
      <p:pic>
        <p:nvPicPr>
          <p:cNvPr id="8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1920de0d-0201-4678-be06-6ebc5b621e6b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143000" y="922748"/>
          <a:ext cx="5048321" cy="1655607"/>
        </p:xfrm>
        <a:graphic>
          <a:graphicData uri="http://schemas.openxmlformats.org/drawingml/2006/table">
            <a:tbl>
              <a:tblPr/>
              <a:tblGrid>
                <a:gridCol w="432968"/>
                <a:gridCol w="2907120"/>
                <a:gridCol w="1670215"/>
              </a:tblGrid>
              <a:tr h="247650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599BF8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53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United States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1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599BF8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29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United Kingdom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2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F1596A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15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New Zealand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3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F1596A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12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Australia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4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599BF8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10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Canada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5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United States</a:t>
                      </a:r>
                      <a:endParaRPr lang="en-US" sz="12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76200" marR="76200" marT="76200" marB="7620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28%</a:t>
                      </a:r>
                      <a:endParaRPr lang="en-US" sz="12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76200" marR="76200" marT="76200" marB="7620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Shape 0"/>
          <p:cNvSpPr/>
          <p:nvPr/>
        </p:nvSpPr>
        <p:spPr>
          <a:xfrm>
            <a:off x="1143000" y="2650475"/>
            <a:ext cx="5048179" cy="2309579"/>
          </a:xfrm>
          <a:prstGeom prst="roundRect">
            <a:avLst>
              <a:gd name="adj" fmla="val -395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</p:sp>
      <p:pic>
        <p:nvPicPr>
          <p:cNvPr id="6" name="Image 1" descr="https://pitch-assets-ccb95893-de3f-4266-973c-20049231b248.s3.eu-west-1.amazonaws.com/c680e8ab-27de-4c48-b69c-00b624f7f20b?pitch-bytes=55412&amp;pitch-content-type=image%2Fpng">    </p:cNvPr>
          <p:cNvPicPr>
            <a:picLocks noChangeAspect="1"/>
          </p:cNvPicPr>
          <p:nvPr/>
        </p:nvPicPr>
        <p:blipFill>
          <a:blip r:embed="rId2"/>
          <a:srcRect l="1159" r="1159" t="17416" b="17416"/>
          <a:stretch/>
        </p:blipFill>
        <p:spPr>
          <a:xfrm>
            <a:off x="1335715" y="2804004"/>
            <a:ext cx="4674192" cy="206191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667270" y="92"/>
            <a:ext cx="2476500" cy="5143709"/>
          </a:xfrm>
          <a:prstGeom prst="roundRect">
            <a:avLst>
              <a:gd name="adj" fmla="val -36923"/>
            </a:avLst>
          </a:prstGeom>
          <a:solidFill>
            <a:srgbClr val="FFFFFF"/>
          </a:solidFill>
          <a:ln/>
        </p:spPr>
        <p:txBody>
          <a:bodyPr wrap="square" lIns="137583" tIns="607243" rIns="137583" bIns="607243" rtlCol="0" anchor="ctr"/>
          <a:lstStyle/>
          <a:p>
            <a:pPr algn="ctr">
              <a:lnSpc>
                <a:spcPts val="2160"/>
              </a:lnSpc>
            </a:pPr>
            <a:endParaRPr lang="en-US" sz="1200" dirty="0"/>
          </a:p>
        </p:txBody>
      </p:sp>
      <p:sp>
        <p:nvSpPr>
          <p:cNvPr id="8" name="Shape 2"/>
          <p:cNvSpPr/>
          <p:nvPr/>
        </p:nvSpPr>
        <p:spPr>
          <a:xfrm>
            <a:off x="-87" y="-231"/>
            <a:ext cx="666750" cy="5143709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9" name="Text 3"/>
          <p:cNvSpPr/>
          <p:nvPr/>
        </p:nvSpPr>
        <p:spPr>
          <a:xfrm>
            <a:off x="1142957" y="363211"/>
            <a:ext cx="5048250" cy="514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0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Rate of EDA </a:t>
            </a:r>
            <a:endParaRPr lang="en-US" sz="3000" dirty="0"/>
          </a:p>
        </p:txBody>
      </p:sp>
      <p:sp>
        <p:nvSpPr>
          <p:cNvPr id="10" name="Text 4"/>
          <p:cNvSpPr/>
          <p:nvPr/>
        </p:nvSpPr>
        <p:spPr>
          <a:xfrm>
            <a:off x="6952491" y="285515"/>
            <a:ext cx="2191459" cy="151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COUNTS OF ASD PATIENTS</a:t>
            </a: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6952266" y="598231"/>
            <a:ext cx="364487" cy="2742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2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7040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7905614" y="587727"/>
            <a:ext cx="605022" cy="274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1" spc="-24" kern="0" dirty="0">
                <a:solidFill>
                  <a:srgbClr val="2991C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Patint</a:t>
            </a:r>
            <a:endParaRPr lang="en-US" sz="900" dirty="0"/>
          </a:p>
        </p:txBody>
      </p:sp>
      <p:sp>
        <p:nvSpPr>
          <p:cNvPr id="13" name="Shape 7"/>
          <p:cNvSpPr/>
          <p:nvPr/>
        </p:nvSpPr>
        <p:spPr>
          <a:xfrm>
            <a:off x="6953020" y="976118"/>
            <a:ext cx="1905000" cy="9525"/>
          </a:xfrm>
          <a:prstGeom prst="roundRect">
            <a:avLst>
              <a:gd name="adj" fmla="val -9600000"/>
            </a:avLst>
          </a:prstGeom>
          <a:solidFill>
            <a:srgbClr val="96A6BC">
              <a:alpha val="30000"/>
            </a:srgbClr>
          </a:solidFill>
          <a:ln/>
        </p:spPr>
      </p:sp>
      <p:sp>
        <p:nvSpPr>
          <p:cNvPr id="14" name="Text 8"/>
          <p:cNvSpPr/>
          <p:nvPr/>
        </p:nvSpPr>
        <p:spPr>
          <a:xfrm>
            <a:off x="6952491" y="1244018"/>
            <a:ext cx="1904859" cy="299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COUNTS OF ASD PATIENTS COUNTRY WISE</a:t>
            </a:r>
            <a:endParaRPr lang="en-US" sz="1050" dirty="0"/>
          </a:p>
        </p:txBody>
      </p:sp>
      <p:sp>
        <p:nvSpPr>
          <p:cNvPr id="15" name="Text 9"/>
          <p:cNvSpPr/>
          <p:nvPr/>
        </p:nvSpPr>
        <p:spPr>
          <a:xfrm>
            <a:off x="6952266" y="1595694"/>
            <a:ext cx="168814" cy="2742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2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37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7904321" y="1631955"/>
            <a:ext cx="630677" cy="24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100" b="1" spc="-24" kern="0" dirty="0">
                <a:solidFill>
                  <a:srgbClr val="F1596A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country</a:t>
            </a:r>
            <a:endParaRPr lang="en-US" sz="900" dirty="0"/>
          </a:p>
        </p:txBody>
      </p:sp>
      <p:sp>
        <p:nvSpPr>
          <p:cNvPr id="17" name="Shape 11"/>
          <p:cNvSpPr/>
          <p:nvPr/>
        </p:nvSpPr>
        <p:spPr>
          <a:xfrm>
            <a:off x="6953020" y="1933380"/>
            <a:ext cx="1905000" cy="9525"/>
          </a:xfrm>
          <a:prstGeom prst="roundRect">
            <a:avLst>
              <a:gd name="adj" fmla="val -9600000"/>
            </a:avLst>
          </a:prstGeom>
          <a:solidFill>
            <a:srgbClr val="96A6BC">
              <a:alpha val="30000"/>
            </a:srgbClr>
          </a:solidFill>
          <a:ln/>
        </p:spPr>
      </p:sp>
      <p:sp>
        <p:nvSpPr>
          <p:cNvPr id="18" name="Text 12"/>
          <p:cNvSpPr/>
          <p:nvPr/>
        </p:nvSpPr>
        <p:spPr>
          <a:xfrm>
            <a:off x="6952491" y="2206144"/>
            <a:ext cx="1904929" cy="151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NOTES</a:t>
            </a:r>
            <a:endParaRPr lang="en-US" sz="1050" dirty="0"/>
          </a:p>
        </p:txBody>
      </p:sp>
      <p:sp>
        <p:nvSpPr>
          <p:cNvPr id="19" name="Text 13"/>
          <p:cNvSpPr/>
          <p:nvPr/>
        </p:nvSpPr>
        <p:spPr>
          <a:xfrm>
            <a:off x="6952266" y="2447898"/>
            <a:ext cx="1904929" cy="1000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Main MRR drivers this month: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New checkout page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Reactivation campaign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New onboarding flow</a:t>
            </a:r>
            <a:endParaRPr lang="en-US" sz="1050" dirty="0"/>
          </a:p>
        </p:txBody>
      </p:sp>
      <p:sp>
        <p:nvSpPr>
          <p:cNvPr id="20" name="Text 14"/>
          <p:cNvSpPr/>
          <p:nvPr/>
        </p:nvSpPr>
        <p:spPr>
          <a:xfrm>
            <a:off x="1335715" y="2653932"/>
            <a:ext cx="3236232" cy="15134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COUNTS OF ASD PATIENTS COUNTRY WISE</a:t>
            </a:r>
            <a:endParaRPr lang="en-US" sz="1050" dirty="0"/>
          </a:p>
        </p:txBody>
      </p:sp>
      <p:sp>
        <p:nvSpPr>
          <p:cNvPr id="21" name="Text 15"/>
          <p:cNvSpPr/>
          <p:nvPr/>
        </p:nvSpPr>
        <p:spPr>
          <a:xfrm rot="16200000">
            <a:off x="-1586234" y="2853746"/>
            <a:ext cx="3809929" cy="20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96A6BC">
                    <a:alpha val="7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Autistic Patients EDA</a:t>
            </a:r>
            <a:endParaRPr lang="en-US" sz="1050" dirty="0"/>
          </a:p>
        </p:txBody>
      </p:sp>
      <p:pic>
        <p:nvPicPr>
          <p:cNvPr id="22" name="Image 2" descr="https://pitch-assets-ccb95893-de3f-4266-973c-20049231b248.s3.eu-west-1.amazonaws.com/6ef0f462-d660-4225-9e3c-9c6bb518b36c?pitch-bytes=39455&amp;pitch-content-type=image%2Fjpeg">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9350" r="9350" t="21100" b="28063"/>
          <a:stretch/>
        </p:blipFill>
        <p:spPr>
          <a:xfrm>
            <a:off x="123825" y="154470"/>
            <a:ext cx="666663" cy="416863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30000"/>
              </a:srgbClr>
            </a:outerShdw>
          </a:effectLst>
        </p:spPr>
      </p:pic>
      <p:pic>
        <p:nvPicPr>
          <p:cNvPr id="23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72fb1fd7-8aa7-48ed-a38d-720e3d75f5f5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87" y="-231"/>
            <a:ext cx="666750" cy="5143709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 rot="16200000">
            <a:off x="-1586234" y="2853746"/>
            <a:ext cx="3809929" cy="20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96A6BC">
                    <a:alpha val="7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Autistic Patients EDA</a:t>
            </a:r>
            <a:endParaRPr lang="en-US" sz="1050" dirty="0"/>
          </a:p>
        </p:txBody>
      </p:sp>
      <p:pic>
        <p:nvPicPr>
          <p:cNvPr id="6" name="Image 1" descr="https://pitch-assets-ccb95893-de3f-4266-973c-20049231b248.s3.eu-west-1.amazonaws.com/6ef0f462-d660-4225-9e3c-9c6bb518b36c?pitch-bytes=39455&amp;pitch-content-type=image%2Fjpe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9350" r="9350" t="21100" b="28063"/>
          <a:stretch/>
        </p:blipFill>
        <p:spPr>
          <a:xfrm>
            <a:off x="138112" y="149708"/>
            <a:ext cx="666663" cy="416863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30000"/>
              </a:srgbClr>
            </a:outerShdw>
          </a:effectLst>
        </p:spPr>
      </p:pic>
      <p:pic>
        <p:nvPicPr>
          <p:cNvPr id="7" name="Image 2" descr="https://pitch-assets-ccb95893-de3f-4266-973c-20049231b248.s3.eu-west-1.amazonaws.com/f5440ab5-73f9-46d7-b1ba-ebbc9054c6be?pitch-bytes=119793&amp;pitch-content-type=image%2Fpng">    </p:cNvPr>
          <p:cNvPicPr>
            <a:picLocks noChangeAspect="1"/>
          </p:cNvPicPr>
          <p:nvPr/>
        </p:nvPicPr>
        <p:blipFill>
          <a:blip r:embed="rId3"/>
          <a:srcRect l="0" r="0" t="1202" b="14247"/>
          <a:stretch/>
        </p:blipFill>
        <p:spPr>
          <a:xfrm>
            <a:off x="1046596" y="471072"/>
            <a:ext cx="7507097" cy="4196940"/>
          </a:xfrm>
          <a:prstGeom prst="rect">
            <a:avLst/>
          </a:prstGeom>
        </p:spPr>
      </p:pic>
      <p:pic>
        <p:nvPicPr>
          <p:cNvPr id="8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1920de0d-0201-4678-be06-6ebc5b621e6b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222569" y="2024624"/>
            <a:ext cx="4736752" cy="2838757"/>
          </a:xfrm>
          <a:prstGeom prst="roundRect">
            <a:avLst>
              <a:gd name="adj" fmla="val -32211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</p:sp>
      <p:sp>
        <p:nvSpPr>
          <p:cNvPr id="5" name="Shape 1"/>
          <p:cNvSpPr/>
          <p:nvPr/>
        </p:nvSpPr>
        <p:spPr>
          <a:xfrm>
            <a:off x="6667270" y="92"/>
            <a:ext cx="2476500" cy="5143709"/>
          </a:xfrm>
          <a:prstGeom prst="roundRect">
            <a:avLst>
              <a:gd name="adj" fmla="val -36923"/>
            </a:avLst>
          </a:prstGeom>
          <a:solidFill>
            <a:srgbClr val="FFFFFF"/>
          </a:solidFill>
          <a:ln/>
        </p:spPr>
      </p:sp>
      <p:sp>
        <p:nvSpPr>
          <p:cNvPr id="6" name="Shape 2"/>
          <p:cNvSpPr/>
          <p:nvPr/>
        </p:nvSpPr>
        <p:spPr>
          <a:xfrm>
            <a:off x="-87" y="-231"/>
            <a:ext cx="666750" cy="5143709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7" name="Text 3"/>
          <p:cNvSpPr/>
          <p:nvPr/>
        </p:nvSpPr>
        <p:spPr>
          <a:xfrm>
            <a:off x="1152482" y="363211"/>
            <a:ext cx="5048251" cy="514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18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Demand-Specific &amp; Socially Inflexible</a:t>
            </a:r>
            <a:endParaRPr lang="en-US" sz="3000" dirty="0"/>
          </a:p>
        </p:txBody>
      </p:sp>
      <p:sp>
        <p:nvSpPr>
          <p:cNvPr id="8" name="Text 4"/>
          <p:cNvSpPr/>
          <p:nvPr/>
        </p:nvSpPr>
        <p:spPr>
          <a:xfrm>
            <a:off x="6952491" y="285709"/>
            <a:ext cx="1904929" cy="151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NOTES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952266" y="527464"/>
            <a:ext cx="1904716" cy="1371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showed a similar relationship with EDA to Demand Specific Non-compliance and Socially Inflexible Non-compliance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 rot="16200000">
            <a:off x="-1586234" y="2853746"/>
            <a:ext cx="3809929" cy="20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96A6BC">
                    <a:alpha val="7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Autistic Patients EDA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368517" y="2051317"/>
            <a:ext cx="2881880" cy="14967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NUMBER OF RESPONDENTS</a:t>
            </a:r>
            <a:endParaRPr lang="en-US" sz="1050" dirty="0"/>
          </a:p>
        </p:txBody>
      </p:sp>
      <p:graphicFrame>
        <p:nvGraphicFramePr>
          <p:cNvPr id="1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045315" y="973143"/>
          <a:ext cx="5267949" cy="930176"/>
        </p:xfrm>
        <a:graphic>
          <a:graphicData uri="http://schemas.openxmlformats.org/drawingml/2006/table">
            <a:tbl>
              <a:tblPr/>
              <a:tblGrid>
                <a:gridCol w="506204"/>
                <a:gridCol w="2980356"/>
                <a:gridCol w="1743451"/>
              </a:tblGrid>
              <a:tr h="295559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599BF8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82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Mostly/Very true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82%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</a:tr>
              <a:tr h="295559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599BF8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18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Not at all/ Somewhat true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18%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</a:tr>
              <a:tr h="302887"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Total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>
                          <a:solidFill>
                            <a:srgbClr val="151340"/>
                          </a:solidFill>
                          <a:latin typeface="Work Sans" pitchFamily="34" charset="0"/>
                          <a:ea typeface="Work Sans" pitchFamily="34" charset="-122"/>
                          <a:cs typeface="Work Sans" pitchFamily="34" charset="-120"/>
                        </a:rPr>
                        <a:t>100</a:t>
                      </a:r>
                      <a:endParaRPr lang="en-US" sz="900" dirty="0">
                        <a:latin typeface="Work Sans" charset="0"/>
                        <a:ea typeface="Work Sans" charset="0"/>
                        <a:cs typeface="Work Sans" charset="0"/>
                      </a:endParaRPr>
                    </a:p>
                  </a:txBody>
                  <a:tcPr marL="57150" marR="57150" marT="57150" marB="57150" anchor="t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5F6FA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3" name="Image 1" descr="https://pitch-assets-ccb95893-de3f-4266-973c-20049231b248.s3.eu-west-1.amazonaws.com/6ef0f462-d660-4225-9e3c-9c6bb518b36c?pitch-bytes=39455&amp;pitch-content-type=image%2Fjpe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9350" r="9350" t="21100" b="28063"/>
          <a:stretch/>
        </p:blipFill>
        <p:spPr>
          <a:xfrm>
            <a:off x="124714" y="175304"/>
            <a:ext cx="643491" cy="402374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30000"/>
              </a:srgbClr>
            </a:outerShdw>
          </a:effectLst>
        </p:spPr>
      </p:pic>
      <p:pic>
        <p:nvPicPr>
          <p:cNvPr id="14" name="Image 2" descr="https://pitch-assets-ccb95893-de3f-4266-973c-20049231b248.s3.eu-west-1.amazonaws.com/2ed9bcd2-cb68-49e2-a996-6a52f590a994?pitch-bytes=3209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542910" y="2170444"/>
            <a:ext cx="4045982" cy="2595977"/>
          </a:xfrm>
          <a:prstGeom prst="rect">
            <a:avLst/>
          </a:prstGeom>
        </p:spPr>
      </p:pic>
      <p:pic>
        <p:nvPicPr>
          <p:cNvPr id="15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76ff9c8d-5abd-4dbd-823a-252bb027eeb8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4410" y="935797"/>
            <a:ext cx="7715180" cy="514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050"/>
              </a:lnSpc>
            </a:pPr>
            <a:r>
              <a:rPr lang="en-US" sz="30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Implemented Queries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714410" y="713133"/>
            <a:ext cx="7715180" cy="14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DATA VISUALIZATION 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3547829" y="2704712"/>
            <a:ext cx="2046033" cy="274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2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Pipeline Aggregation 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14169" y="2704712"/>
            <a:ext cx="2046033" cy="274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2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CRUD Operations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14169" y="2947555"/>
            <a:ext cx="2046033" cy="600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8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Create new collections, documents and Queries then updated them and read it.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383485" y="2704712"/>
            <a:ext cx="2046033" cy="274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2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MapReduce Function 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547818" y="2947555"/>
            <a:ext cx="2045608" cy="800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8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    Perform complex data transformation on documents </a:t>
            </a:r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8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include :</a:t>
            </a:r>
            <a:endParaRPr lang="en-US" sz="1050" dirty="0"/>
          </a:p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8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$match, $group and $limit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383916" y="2947555"/>
            <a:ext cx="2045961" cy="140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8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involves two distinct phases: the </a:t>
            </a:r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8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map</a:t>
            </a:r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8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 phase, which extracts relevant data from the input documents, and the </a:t>
            </a:r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8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reduce</a:t>
            </a:r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8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 phase, which aggregates the data produced by the </a:t>
            </a:r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8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map</a:t>
            </a:r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8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 phase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 rot="2700000">
            <a:off x="1595498" y="2227557"/>
            <a:ext cx="285750" cy="285750"/>
          </a:xfrm>
          <a:prstGeom prst="roundRect">
            <a:avLst>
              <a:gd name="adj" fmla="val 11250"/>
            </a:avLst>
          </a:prstGeom>
          <a:solidFill>
            <a:srgbClr val="151340"/>
          </a:solidFill>
          <a:ln/>
        </p:spPr>
      </p:sp>
      <p:pic>
        <p:nvPicPr>
          <p:cNvPr id="13" name="Image 1" descr="https://pitch-assets-ccb95893-de3f-4266-973c-20049231b248.s3.eu-west-1.amazonaws.com/7105d6cd-b975-483a-8714-4c098fbf1452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662375" y="2316881"/>
            <a:ext cx="151999" cy="116923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 rot="2700000">
            <a:off x="4429029" y="2227557"/>
            <a:ext cx="285750" cy="285750"/>
          </a:xfrm>
          <a:prstGeom prst="roundRect">
            <a:avLst>
              <a:gd name="adj" fmla="val 11250"/>
            </a:avLst>
          </a:prstGeom>
          <a:solidFill>
            <a:srgbClr val="151340"/>
          </a:solidFill>
          <a:ln/>
        </p:spPr>
      </p:sp>
      <p:pic>
        <p:nvPicPr>
          <p:cNvPr id="15" name="Image 2" descr="https://pitch-assets-ccb95893-de3f-4266-973c-20049231b248.s3.eu-west-1.amazonaws.com/7105d6cd-b975-483a-8714-4c098fbf1452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95906" y="2316881"/>
            <a:ext cx="151999" cy="116923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rot="2700000">
            <a:off x="7265304" y="2227557"/>
            <a:ext cx="285750" cy="285750"/>
          </a:xfrm>
          <a:prstGeom prst="roundRect">
            <a:avLst>
              <a:gd name="adj" fmla="val 11250"/>
            </a:avLst>
          </a:prstGeom>
          <a:solidFill>
            <a:srgbClr val="151340"/>
          </a:solidFill>
          <a:ln/>
        </p:spPr>
      </p:sp>
      <p:pic>
        <p:nvPicPr>
          <p:cNvPr id="17" name="Image 3" descr="https://pitch-assets-ccb95893-de3f-4266-973c-20049231b248.s3.eu-west-1.amazonaws.com/7105d6cd-b975-483a-8714-4c098fbf1452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332180" y="2316881"/>
            <a:ext cx="151999" cy="116923"/>
          </a:xfrm>
          <a:prstGeom prst="rect">
            <a:avLst/>
          </a:prstGeom>
        </p:spPr>
      </p:pic>
      <p:pic>
        <p:nvPicPr>
          <p:cNvPr id="18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51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4a3e8ec-6d9d-4e92-a010-d585becddcb8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11978dfc-1640-4d96-8715-04f3f68308fa?pitch-bytes=61013&amp;pitch-content-type=image%2Fpng">    </p:cNvPr>
          <p:cNvPicPr>
            <a:picLocks noChangeAspect="1"/>
          </p:cNvPicPr>
          <p:nvPr/>
        </p:nvPicPr>
        <p:blipFill>
          <a:blip r:embed="rId2"/>
          <a:srcRect l="2147" r="2147" t="0" b="0"/>
          <a:stretch/>
        </p:blipFill>
        <p:spPr>
          <a:xfrm>
            <a:off x="681529" y="883246"/>
            <a:ext cx="7525811" cy="3412805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51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b9ec928-579a-4cff-9608-9d3eeaef15e9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370" y="152"/>
            <a:ext cx="4572000" cy="5143255"/>
          </a:xfrm>
          <a:prstGeom prst="roundRect">
            <a:avLst>
              <a:gd name="adj" fmla="val -20000"/>
            </a:avLst>
          </a:prstGeom>
          <a:solidFill>
            <a:srgbClr val="3283F6"/>
          </a:solidFill>
          <a:ln/>
        </p:spPr>
      </p:sp>
      <p:pic>
        <p:nvPicPr>
          <p:cNvPr id="5" name="Image 1" descr="https://pitch-assets-ccb95893-de3f-4266-973c-20049231b248.s3.eu-west-1.amazonaws.com/f366001f-d0e3-44b4-9762-9ef6cd430ecc?pitch-bytes=18705&amp;pitch-content-type=image%2Fpng">    </p:cNvPr>
          <p:cNvPicPr>
            <a:picLocks noChangeAspect="1"/>
          </p:cNvPicPr>
          <p:nvPr/>
        </p:nvPicPr>
        <p:blipFill>
          <a:blip r:embed="rId2"/>
          <a:srcRect l="2714" r="2714" t="0" b="0"/>
          <a:stretch/>
        </p:blipFill>
        <p:spPr>
          <a:xfrm>
            <a:off x="265263" y="471636"/>
            <a:ext cx="5744755" cy="1162865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554cef21-4998-4a39-a12a-9fbf23eb6df3?pitch-bytes=18209&amp;pitch-content-type=image%2Fpng">    </p:cNvPr>
          <p:cNvPicPr>
            <a:picLocks noChangeAspect="1"/>
          </p:cNvPicPr>
          <p:nvPr/>
        </p:nvPicPr>
        <p:blipFill>
          <a:blip r:embed="rId3"/>
          <a:srcRect l="2332" r="16964" t="0" b="0"/>
          <a:stretch/>
        </p:blipFill>
        <p:spPr>
          <a:xfrm>
            <a:off x="1249087" y="1881893"/>
            <a:ext cx="5701344" cy="1374643"/>
          </a:xfrm>
          <a:prstGeom prst="rect">
            <a:avLst/>
          </a:prstGeom>
        </p:spPr>
      </p:pic>
      <p:pic>
        <p:nvPicPr>
          <p:cNvPr id="7" name="Image 3" descr="https://pitch-assets-ccb95893-de3f-4266-973c-20049231b248.s3.eu-west-1.amazonaws.com/ee4d4f29-6b96-4829-8065-bd63499b2654?pitch-bytes=25458&amp;pitch-content-type=image%2Fpng">    </p:cNvPr>
          <p:cNvPicPr>
            <a:picLocks noChangeAspect="1"/>
          </p:cNvPicPr>
          <p:nvPr/>
        </p:nvPicPr>
        <p:blipFill>
          <a:blip r:embed="rId4"/>
          <a:srcRect l="2802" r="1401" t="0" b="0"/>
          <a:stretch/>
        </p:blipFill>
        <p:spPr>
          <a:xfrm>
            <a:off x="2333311" y="3519519"/>
            <a:ext cx="6518359" cy="1144501"/>
          </a:xfrm>
          <a:prstGeom prst="rect">
            <a:avLst/>
          </a:prstGeom>
        </p:spPr>
      </p:pic>
      <p:pic>
        <p:nvPicPr>
          <p:cNvPr id="8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786c115-0bf8-4f81-895a-b344b9fd36e3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87" y="-231"/>
            <a:ext cx="666750" cy="5143709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 rot="16200000">
            <a:off x="-1586234" y="2853746"/>
            <a:ext cx="3809929" cy="20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96A6BC">
                    <a:alpha val="7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Autistic Patients EDA</a:t>
            </a:r>
            <a:endParaRPr lang="en-US" sz="1050" dirty="0"/>
          </a:p>
        </p:txBody>
      </p:sp>
      <p:pic>
        <p:nvPicPr>
          <p:cNvPr id="6" name="Image 1" descr="https://pitch-assets-ccb95893-de3f-4266-973c-20049231b248.s3.eu-west-1.amazonaws.com/6ef0f462-d660-4225-9e3c-9c6bb518b36c?pitch-bytes=39455&amp;pitch-content-type=image%2Fjpe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9350" r="9350" t="21100" b="28063"/>
          <a:stretch/>
        </p:blipFill>
        <p:spPr>
          <a:xfrm>
            <a:off x="124714" y="175304"/>
            <a:ext cx="654469" cy="409238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30000"/>
              </a:srgbClr>
            </a:outerShdw>
          </a:effectLst>
        </p:spPr>
      </p:pic>
      <p:pic>
        <p:nvPicPr>
          <p:cNvPr id="7" name="Image 2" descr="https://pitch-assets-ccb95893-de3f-4266-973c-20049231b248.s3.eu-west-1.amazonaws.com/d4c555e3-9d23-4c01-990f-39476efd136e?pitch-bytes=54478&amp;pitch-content-type=image%2Fpng">    </p:cNvPr>
          <p:cNvPicPr>
            <a:picLocks noChangeAspect="1"/>
          </p:cNvPicPr>
          <p:nvPr/>
        </p:nvPicPr>
        <p:blipFill>
          <a:blip r:embed="rId3"/>
          <a:srcRect l="1878" r="1878" t="0" b="0"/>
          <a:stretch/>
        </p:blipFill>
        <p:spPr>
          <a:xfrm>
            <a:off x="668931" y="1042148"/>
            <a:ext cx="8299251" cy="3625864"/>
          </a:xfrm>
          <a:prstGeom prst="rect">
            <a:avLst/>
          </a:prstGeom>
        </p:spPr>
      </p:pic>
      <p:pic>
        <p:nvPicPr>
          <p:cNvPr id="8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f05a69e-6333-4831-82af-42ff16c0dea6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87" y="-231"/>
            <a:ext cx="666750" cy="5143709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42957" y="363211"/>
            <a:ext cx="7524326" cy="514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0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Data </a:t>
            </a:r>
            <a:endParaRPr lang="en-US" sz="3000" dirty="0"/>
          </a:p>
        </p:txBody>
      </p:sp>
      <p:sp>
        <p:nvSpPr>
          <p:cNvPr id="6" name="Text 2"/>
          <p:cNvSpPr/>
          <p:nvPr/>
        </p:nvSpPr>
        <p:spPr>
          <a:xfrm rot="16200000">
            <a:off x="-1586234" y="2853746"/>
            <a:ext cx="3809929" cy="20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96A6BC">
                    <a:alpha val="7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Autistic Patients EDA</a:t>
            </a:r>
            <a:endParaRPr lang="en-US" sz="1050" dirty="0"/>
          </a:p>
        </p:txBody>
      </p:sp>
      <p:pic>
        <p:nvPicPr>
          <p:cNvPr id="7" name="Image 1" descr="https://pitch-assets-ccb95893-de3f-4266-973c-20049231b248.s3.eu-west-1.amazonaws.com/6ef0f462-d660-4225-9e3c-9c6bb518b36c?pitch-bytes=39455&amp;pitch-content-type=image%2Fjpe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9350" r="9350" t="21100" b="28063"/>
          <a:stretch/>
        </p:blipFill>
        <p:spPr>
          <a:xfrm>
            <a:off x="124714" y="175304"/>
            <a:ext cx="662158" cy="414046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30000"/>
              </a:srgbClr>
            </a:outerShdw>
          </a:effectLst>
        </p:spPr>
      </p:pic>
      <p:pic>
        <p:nvPicPr>
          <p:cNvPr id="8" name="Image 2" descr="https://pitch-assets-ccb95893-de3f-4266-973c-20049231b248.s3.eu-west-1.amazonaws.com/0cf52fa7-84a1-421b-8348-e8a831454dca?pitch-bytes=29547&amp;pitch-content-type=image%2Fpng">    </p:cNvPr>
          <p:cNvPicPr>
            <a:picLocks noChangeAspect="1"/>
          </p:cNvPicPr>
          <p:nvPr/>
        </p:nvPicPr>
        <p:blipFill>
          <a:blip r:embed="rId3"/>
          <a:srcRect l="4791" r="980" t="0" b="0"/>
          <a:stretch/>
        </p:blipFill>
        <p:spPr>
          <a:xfrm>
            <a:off x="791206" y="986422"/>
            <a:ext cx="8182933" cy="3691115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51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fbf5ed91-0944-45ae-9297-6bcc4dad5f36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10173" y="868623"/>
            <a:ext cx="523804" cy="1609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ts val="12675"/>
              </a:lnSpc>
            </a:pPr>
            <a:r>
              <a:rPr lang="en-US" sz="9800" b="0" spc="-24" kern="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“</a:t>
            </a:r>
            <a:endParaRPr lang="en-US" sz="9750" dirty="0"/>
          </a:p>
        </p:txBody>
      </p:sp>
      <p:sp>
        <p:nvSpPr>
          <p:cNvPr id="5" name="Text 1"/>
          <p:cNvSpPr/>
          <p:nvPr/>
        </p:nvSpPr>
        <p:spPr>
          <a:xfrm>
            <a:off x="1238360" y="1890349"/>
            <a:ext cx="6667430" cy="13619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5363"/>
              </a:lnSpc>
            </a:pPr>
            <a:r>
              <a:rPr lang="en-US" sz="4100" b="1" spc="-24" kern="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No two people on the spectrum are the same.</a:t>
            </a:r>
            <a:endParaRPr lang="en-US" sz="4125" dirty="0"/>
          </a:p>
        </p:txBody>
      </p:sp>
      <p:sp>
        <p:nvSpPr>
          <p:cNvPr id="6" name="Text 2"/>
          <p:cNvSpPr/>
          <p:nvPr/>
        </p:nvSpPr>
        <p:spPr>
          <a:xfrm>
            <a:off x="1238499" y="4404499"/>
            <a:ext cx="6667430" cy="14967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/>
            <a:r>
              <a:rPr lang="en-US" sz="1100" b="0" u="none" spc="96" kern="0" dirty="0">
                <a:solidFill>
                  <a:srgbClr val="DDDFE5"/>
                </a:solidFill>
                <a:latin typeface="Cousine" pitchFamily="34" charset="0"/>
                <a:ea typeface="Cousine" pitchFamily="34" charset="-122"/>
                <a:cs typeface="Cousin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WWW.ALTOGETHERAUTISM.ORG</a:t>
            </a:r>
            <a:endParaRPr lang="en-US" sz="1050" dirty="0"/>
          </a:p>
        </p:txBody>
      </p:sp>
      <p:pic>
        <p:nvPicPr>
          <p:cNvPr id="7" name="Image 1" descr="https://pitch-assets-ccb95893-de3f-4266-973c-20049231b248.s3.eu-west-1.amazonaws.com/fbd38055-b319-4671-b88d-89b04f443fc0?pitch-bytes=32070&amp;pitch-content-type=image%2Fpng">    </p:cNvPr>
          <p:cNvPicPr>
            <a:picLocks noChangeAspect="1"/>
          </p:cNvPicPr>
          <p:nvPr/>
        </p:nvPicPr>
        <p:blipFill>
          <a:blip r:embed="rId3"/>
          <a:srcRect l="7" r="7" t="2" b="2"/>
          <a:stretch/>
        </p:blipFill>
        <p:spPr>
          <a:xfrm>
            <a:off x="4012291" y="3564341"/>
            <a:ext cx="893322" cy="667702"/>
          </a:xfrm>
          <a:prstGeom prst="ellipse">
            <a:avLst/>
          </a:prstGeom>
          <a:effectLst>
            <a:outerShdw sx="100000" sy="100000" kx="0" ky="0" algn="bl" rotWithShape="0" blurRad="406400" dist="50800" dir="5400000">
              <a:srgbClr val="000000">
                <a:alpha val="45000"/>
              </a:srgbClr>
            </a:outerShdw>
          </a:effectLst>
        </p:spPr>
      </p:pic>
      <p:pic>
        <p:nvPicPr>
          <p:cNvPr id="8" name="Image 2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397fa58-39cb-45b8-bf5a-813d7f5539e9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87" y="-231"/>
            <a:ext cx="666750" cy="5143709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42957" y="363211"/>
            <a:ext cx="7524326" cy="514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0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References </a:t>
            </a:r>
            <a:endParaRPr lang="en-US" sz="3000" dirty="0"/>
          </a:p>
        </p:txBody>
      </p:sp>
      <p:sp>
        <p:nvSpPr>
          <p:cNvPr id="6" name="Text 2"/>
          <p:cNvSpPr/>
          <p:nvPr/>
        </p:nvSpPr>
        <p:spPr>
          <a:xfrm>
            <a:off x="1142778" y="1064901"/>
            <a:ext cx="6905554" cy="274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u="none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https://embrace-autism.com/eda-qa/#results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1142778" y="2301792"/>
            <a:ext cx="6905554" cy="274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u="none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https://embrace-autism.com/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142778" y="1620347"/>
            <a:ext cx="6905554" cy="548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u="none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https://www.kaggle.com/code/muhammadshahrayar/autistic-patients-eda-classification-using-ann/notebook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118357" y="2811347"/>
            <a:ext cx="6905554" cy="274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u="none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https://www.spectrumnews.org/news/pathological-demand-avoidance-in-autism-explained/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1142778" y="3385536"/>
            <a:ext cx="6905554" cy="548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u="none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https://www.southlanarkshire.gov.uk/download/downloads/id/14113/understanding_extreme_demand_avoidance_eda_as_a_profile_of_the_autism_spectrum.pdf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 rot="16200000">
            <a:off x="-1586234" y="2853746"/>
            <a:ext cx="3809929" cy="20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96A6BC">
                    <a:alpha val="7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Autistic Patients EDA</a:t>
            </a:r>
            <a:endParaRPr lang="en-US" sz="1050" dirty="0"/>
          </a:p>
        </p:txBody>
      </p:sp>
      <p:pic>
        <p:nvPicPr>
          <p:cNvPr id="12" name="Image 1" descr="https://pitch-assets-ccb95893-de3f-4266-973c-20049231b248.s3.eu-west-1.amazonaws.com/6ef0f462-d660-4225-9e3c-9c6bb518b36c?pitch-bytes=39455&amp;pitch-content-type=image%2Fjpeg">    </p:cNvPr>
          <p:cNvPicPr>
            <a:picLocks noChangeAspect="1"/>
          </p:cNvPicPr>
          <p:nvPr/>
        </p:nvPicPr>
        <p:blipFill>
          <a:blip r:embed="rId7">
            <a:alphaModFix amt="50000"/>
          </a:blip>
          <a:srcRect l="9350" r="9350" t="21100" b="28063"/>
          <a:stretch/>
        </p:blipFill>
        <p:spPr>
          <a:xfrm>
            <a:off x="124714" y="175304"/>
            <a:ext cx="662158" cy="414046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30000"/>
              </a:srgbClr>
            </a:outerShdw>
          </a:effectLst>
        </p:spPr>
      </p:pic>
      <p:pic>
        <p:nvPicPr>
          <p:cNvPr id="13" name="Image 2" descr="https://pitch-assets-ccb95893-de3f-4266-973c-20049231b248.s3.eu-west-1.amazonaws.com/try-pitch-pdf-export-logo.svg">
            <a:hlinkClick r:id="rId10" tooltip="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229bb801-c235-40ef-97f4-0f68dc335675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4410" y="935797"/>
            <a:ext cx="7715180" cy="514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050"/>
              </a:lnSpc>
            </a:pPr>
            <a:r>
              <a:rPr lang="en-US" sz="30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Team Members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714410" y="713133"/>
            <a:ext cx="7715180" cy="14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TEAM PROJECT 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5921255" y="3078695"/>
            <a:ext cx="2510022" cy="277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2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Esraa Mohammed Abd El-ghany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1154145" y="3078695"/>
            <a:ext cx="2045749" cy="274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60"/>
              </a:lnSpc>
            </a:pPr>
            <a:r>
              <a:rPr lang="en-US" sz="12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Fatma Magdy Mohammed 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154145" y="3321537"/>
            <a:ext cx="2045749" cy="800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53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FCI student at Assiut University</a:t>
            </a:r>
            <a:endParaRPr lang="en-US" sz="1050" dirty="0"/>
          </a:p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53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Big Data course​</a:t>
            </a:r>
            <a:endParaRPr lang="en-US" sz="1050" dirty="0"/>
          </a:p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53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Level 4​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149625" y="3321537"/>
            <a:ext cx="2046033" cy="800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53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FCI student at Assiut University</a:t>
            </a:r>
            <a:endParaRPr lang="en-US" sz="1050" dirty="0"/>
          </a:p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53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Big Data course​</a:t>
            </a:r>
            <a:endParaRPr lang="en-US" sz="1050" dirty="0"/>
          </a:p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151340">
                    <a:alpha val="53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Level 4</a:t>
            </a:r>
            <a:endParaRPr lang="en-US" sz="1050" dirty="0"/>
          </a:p>
        </p:txBody>
      </p:sp>
      <p:pic>
        <p:nvPicPr>
          <p:cNvPr id="10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15134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DD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b012d31-7560-49a6-bd3d-30f49f9c0813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237913" y="1993482"/>
            <a:ext cx="6667430" cy="785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188"/>
              </a:lnSpc>
            </a:pPr>
            <a:r>
              <a:rPr lang="en-US" sz="5600" b="1" spc="-24" kern="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Thank you!</a:t>
            </a:r>
            <a:endParaRPr lang="en-US" sz="5625" dirty="0"/>
          </a:p>
        </p:txBody>
      </p:sp>
      <p:pic>
        <p:nvPicPr>
          <p:cNvPr id="5" name="Image 1" descr="https://pitch-assets-ccb95893-de3f-4266-973c-20049231b248.s3.eu-west-1.amazonaws.com/6ef0f462-d660-4225-9e3c-9c6bb518b36c?pitch-bytes=39455&amp;pitch-content-type=image%2Fjpe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9350" r="9350" t="21100" b="28063"/>
          <a:stretch/>
        </p:blipFill>
        <p:spPr>
          <a:xfrm>
            <a:off x="4267643" y="480568"/>
            <a:ext cx="723606" cy="452469"/>
          </a:xfrm>
          <a:prstGeom prst="rect">
            <a:avLst/>
          </a:prstGeom>
          <a:effectLst>
            <a:outerShdw sx="100000" sy="100000" kx="0" ky="0" algn="bl" rotWithShape="0" blurRad="3175" dist="50800" dir="2700000">
              <a:srgbClr val="000000">
                <a:alpha val="30000"/>
              </a:srgbClr>
            </a:outerShdw>
          </a:effectLst>
        </p:spPr>
      </p:pic>
      <p:pic>
        <p:nvPicPr>
          <p:cNvPr id="6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51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7d295de8-df9b-4e55-ab20-cb1aeceb6177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c808cfcd-ec89-4db0-a93e-bc3d6f305ddb?pitch-bytes=67669&amp;pitch-content-type=image%2Fjpe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87578" y="805173"/>
            <a:ext cx="6375311" cy="3544640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f1eda57-fbef-4965-b995-90e3b07e3753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5969" y="1345949"/>
            <a:ext cx="419071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en-US" sz="14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INTRODUCTION 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1238344" y="1785875"/>
            <a:ext cx="6667430" cy="1571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188"/>
              </a:lnSpc>
            </a:pPr>
            <a:r>
              <a:rPr lang="en-US" sz="56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Extreme Demand Avoidance (EDA)</a:t>
            </a:r>
            <a:endParaRPr lang="en-US" sz="5625" dirty="0"/>
          </a:p>
        </p:txBody>
      </p:sp>
      <p:pic>
        <p:nvPicPr>
          <p:cNvPr id="6" name="Image 1" descr="https://pitch-assets-ccb95893-de3f-4266-973c-20049231b248.s3.eu-west-1.amazonaws.com/6ef0f462-d660-4225-9e3c-9c6bb518b36c?pitch-bytes=39455&amp;pitch-content-type=image%2Fjpe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9350" r="9350" t="21100" b="28063"/>
          <a:stretch/>
        </p:blipFill>
        <p:spPr>
          <a:xfrm>
            <a:off x="7769140" y="480568"/>
            <a:ext cx="904681" cy="565696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30000"/>
              </a:srgbClr>
            </a:outerShdw>
          </a:effectLst>
        </p:spPr>
      </p:pic>
      <p:pic>
        <p:nvPicPr>
          <p:cNvPr id="7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15134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51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7d295de8-df9b-4e55-ab20-cb1aeceb6177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16200000">
            <a:off x="-1545902" y="2495489"/>
            <a:ext cx="4190929" cy="1513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100" b="0" spc="96" kern="0" dirty="0">
                <a:solidFill>
                  <a:srgbClr val="FFFFFF">
                    <a:alpha val="60000"/>
                  </a:srgbClr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INTRO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 rot="5400000">
            <a:off x="6499331" y="2495392"/>
            <a:ext cx="4190929" cy="1513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100" b="0" spc="96" kern="0" dirty="0">
                <a:solidFill>
                  <a:srgbClr val="FFFFFF">
                    <a:alpha val="60000"/>
                  </a:srgbClr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INTRO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706925" y="814093"/>
            <a:ext cx="7796822" cy="3514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13"/>
              </a:lnSpc>
            </a:pPr>
            <a:r>
              <a:rPr lang="en-US" sz="1800" b="1" spc="-24" kern="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Some doctors used it to describe a set of personal and behavioral traits shown by autistic people who tend to refuse to cooperate with others' requests .</a:t>
            </a:r>
            <a:endParaRPr lang="en-US" sz="5625" dirty="0"/>
          </a:p>
          <a:p>
            <a:pPr algn="ctr">
              <a:lnSpc>
                <a:spcPts val="2813"/>
              </a:lnSpc>
            </a:pPr>
            <a:endParaRPr lang="en-US" sz="5625" dirty="0"/>
          </a:p>
          <a:p>
            <a:pPr algn="ctr">
              <a:lnSpc>
                <a:spcPts val="2813"/>
              </a:lnSpc>
            </a:pPr>
            <a:r>
              <a:rPr lang="en-US" sz="1800" b="1" spc="-24" kern="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The late Elizabeth Newson, professor of psychology at the University of Nottingham in the U.K., coined the term in 1983 to describe a syndrome in which a person resists and avoids the ordinary demands of life, even when complying is in their best interest.</a:t>
            </a:r>
            <a:endParaRPr lang="en-US" sz="5625" dirty="0"/>
          </a:p>
          <a:p>
            <a:pPr algn="ctr">
              <a:lnSpc>
                <a:spcPts val="2813"/>
              </a:lnSpc>
            </a:pPr>
            <a:endParaRPr lang="en-US" sz="5625" dirty="0"/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f76cbe0-451c-4527-a3d7-d86d8cc0f55c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5e6ffe8e-8956-4228-bb8c-e1eacd5b1b99?pitch-bytes=35135&amp;pitch-content-type=image%2Fpng">    </p:cNvPr>
          <p:cNvPicPr>
            <a:picLocks noChangeAspect="1"/>
          </p:cNvPicPr>
          <p:nvPr/>
        </p:nvPicPr>
        <p:blipFill>
          <a:blip r:embed="rId2"/>
          <a:srcRect l="2849" r="6740" t="0" b="0"/>
          <a:stretch/>
        </p:blipFill>
        <p:spPr>
          <a:xfrm>
            <a:off x="2012776" y="1508070"/>
            <a:ext cx="5107475" cy="316299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38169" y="1049176"/>
            <a:ext cx="6667430" cy="1496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100" b="1" u="none" spc="96" kern="0" dirty="0">
                <a:solidFill>
                  <a:srgbClr val="DDDFE5"/>
                </a:solidFill>
                <a:latin typeface="Cousine" pitchFamily="34" charset="0"/>
                <a:ea typeface="Cousine" pitchFamily="34" charset="-122"/>
                <a:cs typeface="Cousin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EXTREME DEMAND AVOIDANCE QUESTIONNAIRE FOR ADULTS</a:t>
            </a:r>
            <a:pPr algn="ctr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 </a:t>
            </a:r>
            <a:endParaRPr lang="en-US" sz="1050" dirty="0"/>
          </a:p>
        </p:txBody>
      </p:sp>
      <p:pic>
        <p:nvPicPr>
          <p:cNvPr id="6" name="Image 2" descr="https://pitch-assets-ccb95893-de3f-4266-973c-20049231b248.s3.eu-west-1.amazonaws.com/6ef0f462-d660-4225-9e3c-9c6bb518b36c?pitch-bytes=39455&amp;pitch-content-type=image%2Fjpeg">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9350" r="9350" t="21100" b="28063"/>
          <a:stretch/>
        </p:blipFill>
        <p:spPr>
          <a:xfrm>
            <a:off x="7939479" y="480568"/>
            <a:ext cx="723606" cy="452469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30000"/>
              </a:srgbClr>
            </a:outerShdw>
          </a:effectLst>
        </p:spPr>
      </p:pic>
      <p:pic>
        <p:nvPicPr>
          <p:cNvPr id="7" name="Image 3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8778240" y="475488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300">
                <a:solidFill>
                  <a:srgbClr val="15134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b="0" lang="en-US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991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105656ca-73d4-4dec-bc7c-9f49a19e6d02">    </p:cNvPr>
          <p:cNvPicPr>
            <a:picLocks noChangeAspect="1"/>
          </p:cNvPicPr>
          <p:nvPr/>
        </p:nvPicPr>
        <p:blipFill>
          <a:blip r:embed="rId1"/>
          <a:srcRect l="0" r="0" t="-4" b="-4"/>
          <a:stretch/>
        </p:blipFill>
        <p:spPr>
          <a:xfrm>
            <a:off x="781721" y="317436"/>
            <a:ext cx="8242496" cy="463264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126cee22-930d-4caf-b1af-b4b70919c165?pitch-bytes=74450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22327" y="611367"/>
            <a:ext cx="7727148" cy="4121637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-87" y="-231"/>
            <a:ext cx="666750" cy="5143709"/>
          </a:xfrm>
          <a:prstGeom prst="roundRect">
            <a:avLst>
              <a:gd name="adj" fmla="val -137143"/>
            </a:avLst>
          </a:prstGeom>
          <a:solidFill>
            <a:srgbClr val="FFFFFF"/>
          </a:solidFill>
          <a:ln/>
        </p:spPr>
      </p:sp>
      <p:sp>
        <p:nvSpPr>
          <p:cNvPr id="6" name="Text 1"/>
          <p:cNvSpPr/>
          <p:nvPr/>
        </p:nvSpPr>
        <p:spPr>
          <a:xfrm>
            <a:off x="4905756" y="427600"/>
            <a:ext cx="3762305" cy="14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DATA: MAY 2023 - JULY 2023</a:t>
            </a:r>
            <a:endParaRPr lang="en-US" sz="1050" dirty="0"/>
          </a:p>
        </p:txBody>
      </p:sp>
      <p:sp>
        <p:nvSpPr>
          <p:cNvPr id="7" name="Text 2"/>
          <p:cNvSpPr/>
          <p:nvPr/>
        </p:nvSpPr>
        <p:spPr>
          <a:xfrm rot="16200000">
            <a:off x="-1586234" y="2853746"/>
            <a:ext cx="3809929" cy="20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96A6BC">
                    <a:alpha val="70000"/>
                  </a:srgbClr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Autistic Patients EDA</a:t>
            </a:r>
            <a:endParaRPr lang="en-US" sz="1050" dirty="0"/>
          </a:p>
        </p:txBody>
      </p:sp>
      <p:pic>
        <p:nvPicPr>
          <p:cNvPr id="8" name="Image 2" descr="https://pitch-assets-ccb95893-de3f-4266-973c-20049231b248.s3.eu-west-1.amazonaws.com/6ef0f462-d660-4225-9e3c-9c6bb518b36c?pitch-bytes=39455&amp;pitch-content-type=image%2Fjpeg">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9350" r="9350" t="21100" b="28063"/>
          <a:stretch/>
        </p:blipFill>
        <p:spPr>
          <a:xfrm>
            <a:off x="124714" y="175304"/>
            <a:ext cx="643491" cy="402374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30000"/>
              </a:srgbClr>
            </a:outerShdw>
          </a:effectLst>
        </p:spPr>
      </p:pic>
      <p:pic>
        <p:nvPicPr>
          <p:cNvPr id="9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1b33ac46-64e4-41a7-a71b-ccfd72bb1fe6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4410" y="713133"/>
            <a:ext cx="7715180" cy="149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DATA VISUALIZATION </a:t>
            </a:r>
            <a:endParaRPr lang="en-US" sz="1050" dirty="0"/>
          </a:p>
        </p:txBody>
      </p:sp>
      <p:sp>
        <p:nvSpPr>
          <p:cNvPr id="5" name="Shape 1"/>
          <p:cNvSpPr/>
          <p:nvPr/>
        </p:nvSpPr>
        <p:spPr>
          <a:xfrm rot="2700000">
            <a:off x="4429029" y="1450883"/>
            <a:ext cx="285750" cy="285750"/>
          </a:xfrm>
          <a:prstGeom prst="roundRect">
            <a:avLst>
              <a:gd name="adj" fmla="val 11250"/>
            </a:avLst>
          </a:prstGeom>
          <a:solidFill>
            <a:srgbClr val="151340"/>
          </a:solidFill>
          <a:ln/>
        </p:spPr>
      </p:sp>
      <p:sp>
        <p:nvSpPr>
          <p:cNvPr id="6" name="Text 2"/>
          <p:cNvSpPr/>
          <p:nvPr/>
        </p:nvSpPr>
        <p:spPr>
          <a:xfrm>
            <a:off x="4369914" y="1455504"/>
            <a:ext cx="405734" cy="2771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160"/>
              </a:lnSpc>
            </a:pPr>
            <a:r>
              <a:rPr lang="en-US" sz="1200" b="1" spc="-24" kern="0" dirty="0">
                <a:solidFill>
                  <a:srgbClr val="FFFFFF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1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14222" y="2052864"/>
            <a:ext cx="7715180" cy="51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050"/>
              </a:lnSpc>
            </a:pPr>
            <a:r>
              <a:rPr lang="en-US" sz="30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Classify and visualize Data</a:t>
            </a:r>
            <a:endParaRPr lang="en-US" sz="3000" dirty="0"/>
          </a:p>
        </p:txBody>
      </p:sp>
      <p:sp>
        <p:nvSpPr>
          <p:cNvPr id="8" name="Text 4"/>
          <p:cNvSpPr/>
          <p:nvPr/>
        </p:nvSpPr>
        <p:spPr>
          <a:xfrm>
            <a:off x="1397583" y="2910327"/>
            <a:ext cx="6359781" cy="8228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160"/>
              </a:lnSpc>
            </a:pPr>
            <a:r>
              <a:rPr lang="en-US" sz="1200" b="0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Demands often trigger avoidance behavior (e.g., distraction, excuses, withdrawal into role play). Pressure to comply can lead to escalation in emotional reactivity and behavior that challenges.</a:t>
            </a:r>
            <a:endParaRPr lang="en-US" sz="1200" dirty="0"/>
          </a:p>
        </p:txBody>
      </p:sp>
      <p:pic>
        <p:nvPicPr>
          <p:cNvPr id="9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859bb72-24db-4965-8e87-618cc89bba2d">    </p:cNvPr>
          <p:cNvPicPr>
            <a:picLocks noChangeAspect="1"/>
          </p:cNvPicPr>
          <p:nvPr/>
        </p:nvPicPr>
        <p:blipFill>
          <a:blip r:embed="rId1"/>
          <a:srcRect l="41" r="41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4410" y="703796"/>
            <a:ext cx="7715180" cy="514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050"/>
              </a:lnSpc>
            </a:pPr>
            <a:r>
              <a:rPr lang="en-US" sz="3000" b="1" spc="-24" kern="0" dirty="0">
                <a:solidFill>
                  <a:srgbClr val="151340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Identified Data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714410" y="481132"/>
            <a:ext cx="7715180" cy="151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100" b="0" spc="96" kern="0" dirty="0">
                <a:solidFill>
                  <a:srgbClr val="96A6BC"/>
                </a:solidFill>
                <a:latin typeface="Cousine" pitchFamily="34" charset="0"/>
                <a:ea typeface="Cousine" pitchFamily="34" charset="-122"/>
                <a:cs typeface="Cousine" pitchFamily="34" charset="-120"/>
              </a:rPr>
              <a:t>NEXT STEPS</a:t>
            </a:r>
            <a:endParaRPr lang="en-US" sz="1050" dirty="0"/>
          </a:p>
        </p:txBody>
      </p:sp>
      <p:pic>
        <p:nvPicPr>
          <p:cNvPr id="6" name="Image 1" descr="https://pitch-assets-ccb95893-de3f-4266-973c-20049231b248.s3.eu-west-1.amazonaws.com/4f0a791a-27e7-4811-bc30-c47ed1aa64da?pitch-bytes=44156&amp;pitch-content-type=image%2Fpng">    </p:cNvPr>
          <p:cNvPicPr>
            <a:picLocks noChangeAspect="1"/>
          </p:cNvPicPr>
          <p:nvPr/>
        </p:nvPicPr>
        <p:blipFill>
          <a:blip r:embed="rId2"/>
          <a:srcRect l="6359" r="2244" t="0" b="0"/>
          <a:stretch/>
        </p:blipFill>
        <p:spPr>
          <a:xfrm>
            <a:off x="1717512" y="1283704"/>
            <a:ext cx="5967440" cy="3572365"/>
          </a:xfrm>
          <a:prstGeom prst="rect">
            <a:avLst/>
          </a:prstGeom>
        </p:spPr>
      </p:pic>
      <p:pic>
        <p:nvPicPr>
          <p:cNvPr id="7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EDA-Autistic Patients</dc:title>
  <dc:subject>PptxGenJS Presentation</dc:subject>
  <dc:creator>Pitch Software GmbH</dc:creator>
  <cp:lastModifiedBy>Pitch Software GmbH</cp:lastModifiedBy>
  <cp:revision>1</cp:revision>
  <dcterms:created xsi:type="dcterms:W3CDTF">2023-05-23T13:04:02Z</dcterms:created>
  <dcterms:modified xsi:type="dcterms:W3CDTF">2023-05-23T13:04:02Z</dcterms:modified>
</cp:coreProperties>
</file>